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BEDBE-D0DF-4D47-B09E-E6D06070DA32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D3107-5E11-4FEE-8CD1-9B5F8D77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66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3107-5E11-4FEE-8CD1-9B5F8D7705C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0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96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48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02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10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972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06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27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43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32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05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61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9EB7-C94E-4EA7-A378-3A3D8422E971}" type="datetimeFigureOut">
              <a:rPr lang="pt-BR" smtClean="0"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62229-AB40-45BC-BBD0-85D6A40B5B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81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jpeg"/><Relationship Id="rId3" Type="http://schemas.openxmlformats.org/officeDocument/2006/relationships/image" Target="../media/image28.jpg"/><Relationship Id="rId7" Type="http://schemas.openxmlformats.org/officeDocument/2006/relationships/image" Target="../media/image31.png"/><Relationship Id="rId12" Type="http://schemas.openxmlformats.org/officeDocument/2006/relationships/image" Target="../media/image36.jp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jpg"/><Relationship Id="rId15" Type="http://schemas.openxmlformats.org/officeDocument/2006/relationships/image" Target="../media/image39.jp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1.jpg"/><Relationship Id="rId9" Type="http://schemas.openxmlformats.org/officeDocument/2006/relationships/image" Target="../media/image33.jpeg"/><Relationship Id="rId14" Type="http://schemas.openxmlformats.org/officeDocument/2006/relationships/image" Target="../media/image3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1.jpg"/><Relationship Id="rId7" Type="http://schemas.openxmlformats.org/officeDocument/2006/relationships/image" Target="../media/image7.jp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628800"/>
            <a:ext cx="5480923" cy="288032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131840" y="4691357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“ Nosso trabalho é garantir a sua tranquilidade.”</a:t>
            </a:r>
            <a:endParaRPr lang="pt-BR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47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46"/>
          <a:stretch/>
        </p:blipFill>
        <p:spPr>
          <a:xfrm flipV="1">
            <a:off x="0" y="0"/>
            <a:ext cx="3241964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46447"/>
            <a:ext cx="3384376" cy="2252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ixaDeTexto 5"/>
          <p:cNvSpPr txBox="1"/>
          <p:nvPr/>
        </p:nvSpPr>
        <p:spPr>
          <a:xfrm>
            <a:off x="1979712" y="924210"/>
            <a:ext cx="410445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COBERTURAS EMPRESARIAIS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691680" y="2895374"/>
            <a:ext cx="245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Quem pode contratar?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829512" y="3264706"/>
            <a:ext cx="310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t-BR" dirty="0" smtClean="0"/>
              <a:t>Indústrias;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/>
              <a:t>Comércios;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/>
              <a:t>Prestadoras de serviços;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/>
              <a:t>Profissionais Liberais;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364088" y="2780928"/>
            <a:ext cx="2358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Coberturas Opcionais: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386148" y="3244426"/>
            <a:ext cx="378994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Danos Elétricos;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Vendaval/ Impacto de Veículos;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Despesas Fixas;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Perda ou Pagamento de Aluguel do Imóvel;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Subtração de Bens e Mercadorias;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Subtração de Valores;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Responsabilidade Civil;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Quebra de Vidros;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Lucros Cessantes;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Tumultos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Painéis, Anúncio Luminosos e Letreiros;</a:t>
            </a:r>
          </a:p>
          <a:p>
            <a:pPr marL="285750" indent="-285750">
              <a:buFont typeface="Wingdings" pitchFamily="2" charset="2"/>
              <a:buChar char="ü"/>
            </a:pPr>
            <a:endParaRPr lang="pt-BR" sz="1600" dirty="0" smtClean="0"/>
          </a:p>
        </p:txBody>
      </p:sp>
      <p:sp>
        <p:nvSpPr>
          <p:cNvPr id="12" name="CaixaDeTexto 11"/>
          <p:cNvSpPr txBox="1"/>
          <p:nvPr/>
        </p:nvSpPr>
        <p:spPr>
          <a:xfrm>
            <a:off x="1856954" y="4920993"/>
            <a:ext cx="2358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Coberturas Básicas: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014571" y="5250686"/>
            <a:ext cx="3789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Incêndio, Explosão e Fumaça;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46944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6" r="11257"/>
          <a:stretch/>
        </p:blipFill>
        <p:spPr>
          <a:xfrm>
            <a:off x="5677691" y="491133"/>
            <a:ext cx="3358805" cy="17216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ixaDeTexto 6"/>
          <p:cNvSpPr txBox="1"/>
          <p:nvPr/>
        </p:nvSpPr>
        <p:spPr>
          <a:xfrm>
            <a:off x="1619672" y="842151"/>
            <a:ext cx="424847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SEGURO DE VIDA E SUAS COBERTURAS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469709" y="2235211"/>
            <a:ext cx="267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BÁSICO: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555776" y="2564904"/>
            <a:ext cx="53285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Morte;</a:t>
            </a:r>
            <a:endParaRPr lang="pt-BR" sz="1600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Antecipação de Indenização;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Morte Acidental;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IPA – Invalidez Permanente Total ou Parcial por Acidente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555776" y="378904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ADICIONAIS: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627784" y="4149080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IFPD – Indenização Funcional Permanente Total por Doença;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IPA Majorada – Invalidez Permanente Total ou Parcial por Acidente;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DMHO  - Despesas Médicas, Hospitalares e Odontológicas;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Aquisição de Jazigo;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Inclusão Facultativa de Cônjuge;</a:t>
            </a:r>
          </a:p>
          <a:p>
            <a:pPr marL="285750" indent="-285750">
              <a:buFont typeface="Wingdings" pitchFamily="2" charset="2"/>
              <a:buChar char="ü"/>
            </a:pP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2455237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46"/>
          <a:stretch/>
        </p:blipFill>
        <p:spPr>
          <a:xfrm flipV="1">
            <a:off x="0" y="0"/>
            <a:ext cx="3241964" cy="6858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393" y="254710"/>
            <a:ext cx="3168352" cy="21083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aixaDeTexto 5"/>
          <p:cNvSpPr txBox="1"/>
          <p:nvPr/>
        </p:nvSpPr>
        <p:spPr>
          <a:xfrm>
            <a:off x="2133339" y="924210"/>
            <a:ext cx="3806813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ATENDIMENTO AO SINISTRO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124955" y="3429000"/>
            <a:ext cx="6471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t-BR" dirty="0" smtClean="0"/>
              <a:t>Nossos profissionais intercedem juntos as Cias, acompanhando o processo até a sua liquidação com agilidade e simplicidade.</a:t>
            </a:r>
          </a:p>
          <a:p>
            <a:pPr marL="285750" indent="-285750">
              <a:buFont typeface="Wingdings" pitchFamily="2" charset="2"/>
              <a:buChar char="§"/>
            </a:pPr>
            <a:endParaRPr lang="pt-BR" dirty="0"/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/>
              <a:t>Através da rede de oficinas credenciadas, conseguimos diminuir consideravelmente o tempo de consertos do seus bens além de descontos e parcelamentos nas franquias.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80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63588" y="880738"/>
            <a:ext cx="352839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PARCERIAS</a:t>
            </a:r>
            <a:endParaRPr lang="pt-BR" sz="3200" dirty="0">
              <a:latin typeface="Albertus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29" y="1844824"/>
            <a:ext cx="2973803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04" y="2133327"/>
            <a:ext cx="3415036" cy="10071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04"/>
          <a:stretch/>
        </p:blipFill>
        <p:spPr>
          <a:xfrm>
            <a:off x="4207699" y="3879838"/>
            <a:ext cx="2301918" cy="1995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60291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m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100" y="4813646"/>
            <a:ext cx="2237046" cy="106362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46"/>
          <a:stretch/>
        </p:blipFill>
        <p:spPr>
          <a:xfrm flipV="1">
            <a:off x="0" y="0"/>
            <a:ext cx="3241964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133339" y="924210"/>
            <a:ext cx="380681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CLIENTES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911" y="2195373"/>
            <a:ext cx="1864679" cy="10539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252" y="1972785"/>
            <a:ext cx="1116633" cy="1116633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70" b="26921"/>
          <a:stretch/>
        </p:blipFill>
        <p:spPr>
          <a:xfrm>
            <a:off x="3659191" y="1887399"/>
            <a:ext cx="1800200" cy="61595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744" y="1936798"/>
            <a:ext cx="1169763" cy="106064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500" y="3573016"/>
            <a:ext cx="2133339" cy="118815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42" b="11255"/>
          <a:stretch/>
        </p:blipFill>
        <p:spPr>
          <a:xfrm>
            <a:off x="6940414" y="1987650"/>
            <a:ext cx="1705925" cy="115326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719" y="5109666"/>
            <a:ext cx="1759904" cy="49568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14"/>
          <a:stretch/>
        </p:blipFill>
        <p:spPr>
          <a:xfrm>
            <a:off x="5302698" y="3533914"/>
            <a:ext cx="1209849" cy="118359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16" y="5109665"/>
            <a:ext cx="2371725" cy="481013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645" y="5592656"/>
            <a:ext cx="1905214" cy="99376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192" y="3507186"/>
            <a:ext cx="1210324" cy="1210324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485" y="3513017"/>
            <a:ext cx="1223571" cy="1223571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06" y="5776213"/>
            <a:ext cx="1443990" cy="810203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483" y="5776213"/>
            <a:ext cx="1491064" cy="793246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193" y="5877272"/>
            <a:ext cx="1603232" cy="65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63588" y="1127050"/>
            <a:ext cx="781286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MERC-SEG CORRETORA DE SEGUROS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339752" y="2348879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i="1" dirty="0" smtClean="0"/>
              <a:t>“No mar da insegurança, seu seguro é o seu salva-vidas.”</a:t>
            </a:r>
            <a:endParaRPr lang="pt-BR" sz="2800" i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3105619" y="385175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Desfrute do nosso atendimento VIP, solicite um consultor.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375" y="4293096"/>
            <a:ext cx="3324961" cy="174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1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46"/>
          <a:stretch/>
        </p:blipFill>
        <p:spPr>
          <a:xfrm flipV="1">
            <a:off x="0" y="0"/>
            <a:ext cx="3241964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942812" y="1340768"/>
            <a:ext cx="273630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FUNDAÇÃO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95736" y="2708920"/>
            <a:ext cx="61926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pt-BR" dirty="0" smtClean="0">
                <a:latin typeface="+mj-lt"/>
              </a:rPr>
              <a:t> </a:t>
            </a:r>
            <a:r>
              <a:rPr lang="pt-BR" dirty="0" smtClean="0">
                <a:latin typeface="+mj-lt"/>
                <a:ea typeface="Cambria Math" pitchFamily="18" charset="0"/>
              </a:rPr>
              <a:t>Fundada por corretores especializados em seguros de automóveis, pioneiros neste tipo de apólice.</a:t>
            </a:r>
          </a:p>
          <a:p>
            <a:pPr marL="285750" indent="-285750">
              <a:buFont typeface="Wingdings" pitchFamily="2" charset="2"/>
              <a:buChar char="v"/>
            </a:pPr>
            <a:endParaRPr lang="pt-BR" dirty="0">
              <a:latin typeface="+mj-lt"/>
              <a:ea typeface="Cambria Math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pt-BR" dirty="0" smtClean="0">
              <a:latin typeface="+mj-lt"/>
              <a:ea typeface="Cambria Math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pt-BR" dirty="0">
                <a:latin typeface="+mj-lt"/>
                <a:ea typeface="Cambria Math" pitchFamily="18" charset="0"/>
              </a:rPr>
              <a:t> A</a:t>
            </a:r>
            <a:r>
              <a:rPr lang="pt-BR" dirty="0" smtClean="0">
                <a:latin typeface="+mj-lt"/>
                <a:ea typeface="Cambria Math" pitchFamily="18" charset="0"/>
              </a:rPr>
              <a:t> </a:t>
            </a:r>
            <a:r>
              <a:rPr lang="pt-BR" dirty="0" err="1" smtClean="0">
                <a:latin typeface="+mj-lt"/>
                <a:ea typeface="Cambria Math" pitchFamily="18" charset="0"/>
              </a:rPr>
              <a:t>Merc</a:t>
            </a:r>
            <a:r>
              <a:rPr lang="pt-BR" dirty="0" smtClean="0">
                <a:latin typeface="+mj-lt"/>
                <a:ea typeface="Cambria Math" pitchFamily="18" charset="0"/>
              </a:rPr>
              <a:t> </a:t>
            </a:r>
            <a:r>
              <a:rPr lang="pt-BR" dirty="0" err="1" smtClean="0">
                <a:latin typeface="+mj-lt"/>
                <a:ea typeface="Cambria Math" pitchFamily="18" charset="0"/>
              </a:rPr>
              <a:t>Seg</a:t>
            </a:r>
            <a:r>
              <a:rPr lang="pt-BR" dirty="0" smtClean="0">
                <a:latin typeface="+mj-lt"/>
                <a:ea typeface="Cambria Math" pitchFamily="18" charset="0"/>
              </a:rPr>
              <a:t> nasceu para cobrir as necessidades do mercado e vem sempre inovando, adaptando-se as tendências atuais e investindo no seu principal produto: Um atendimento plenamente satisfatório.</a:t>
            </a:r>
          </a:p>
          <a:p>
            <a:endParaRPr lang="pt-BR" dirty="0" smtClean="0"/>
          </a:p>
          <a:p>
            <a:pPr marL="285750" indent="-285750">
              <a:buFont typeface="Wingdings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657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483768" y="842151"/>
            <a:ext cx="352839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EMPRESA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189553" y="2235211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Visando obter parcerias duradouras com nossos clientes, contamos com uma equipe de 35 funcionários altamente qualificados, distribuídos nas áreas: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491880" y="5013176"/>
            <a:ext cx="5441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Além de um gerenciamento totalmente informatizado, proporcionando um atendimento rápido e seguro.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851920" y="3247816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 Técnica</a:t>
            </a:r>
          </a:p>
          <a:p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Comercial</a:t>
            </a:r>
          </a:p>
          <a:p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 Atendimento de Sinistro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459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798" y="594549"/>
            <a:ext cx="3420990" cy="2258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46"/>
          <a:stretch/>
        </p:blipFill>
        <p:spPr>
          <a:xfrm flipV="1">
            <a:off x="0" y="0"/>
            <a:ext cx="3241964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411760" y="1942823"/>
            <a:ext cx="352839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CONTRATAÇÃO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117545" y="3335883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pt-BR" dirty="0" smtClean="0"/>
              <a:t>Nosso Departamento de Desenvolvimento de Produtos e Assessoria </a:t>
            </a:r>
            <a:r>
              <a:rPr lang="pt-BR" dirty="0"/>
              <a:t>S</a:t>
            </a:r>
            <a:r>
              <a:rPr lang="pt-BR" dirty="0" smtClean="0"/>
              <a:t>ecuritária atua em parceria com as maiores Cias Seguradoras.</a:t>
            </a:r>
          </a:p>
          <a:p>
            <a:pPr marL="285750" indent="-285750">
              <a:buFont typeface="Wingdings" pitchFamily="2" charset="2"/>
              <a:buChar char="v"/>
            </a:pP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23727" y="4536599"/>
            <a:ext cx="6408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pt-BR" dirty="0" smtClean="0"/>
              <a:t>Nosso trabalho consiste em oferecer todas as opções de seguros, facilitando a escolha de melhor custo-benefício, deixando o cliente livre para escolher onde fazer o seu seguro.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67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114453" y="1072983"/>
            <a:ext cx="634288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lbertus" pitchFamily="34" charset="0"/>
              </a:rPr>
              <a:t>SEGURADORAS – NOSSOS PARCEIROS</a:t>
            </a:r>
            <a:endParaRPr lang="pt-BR" sz="2400" dirty="0">
              <a:latin typeface="Albertus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35" y="2018363"/>
            <a:ext cx="1252994" cy="742356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8" t="31626" r="10455" b="35727"/>
          <a:stretch/>
        </p:blipFill>
        <p:spPr>
          <a:xfrm>
            <a:off x="3283129" y="2018362"/>
            <a:ext cx="1576903" cy="660108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102" y="2102361"/>
            <a:ext cx="1644468" cy="578274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9" t="28099" r="11348" b="29752"/>
          <a:stretch/>
        </p:blipFill>
        <p:spPr>
          <a:xfrm>
            <a:off x="6882631" y="2102361"/>
            <a:ext cx="1574709" cy="58195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606" y="2739845"/>
            <a:ext cx="1585298" cy="935326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866" y="2739845"/>
            <a:ext cx="1169158" cy="93532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927955"/>
            <a:ext cx="1422707" cy="80657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058543"/>
            <a:ext cx="738740" cy="54539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128" y="2888244"/>
            <a:ext cx="1334650" cy="54075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312" y="3573016"/>
            <a:ext cx="1382554" cy="864096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250" y="3614366"/>
            <a:ext cx="944750" cy="94475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452" y="3573016"/>
            <a:ext cx="1049195" cy="1049195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81" b="26932"/>
          <a:stretch/>
        </p:blipFill>
        <p:spPr>
          <a:xfrm>
            <a:off x="5699647" y="3734529"/>
            <a:ext cx="1534481" cy="702583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8" r="42146"/>
          <a:stretch/>
        </p:blipFill>
        <p:spPr>
          <a:xfrm>
            <a:off x="7236296" y="3519061"/>
            <a:ext cx="1328048" cy="115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29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79"/>
          <a:stretch/>
        </p:blipFill>
        <p:spPr>
          <a:xfrm>
            <a:off x="5699064" y="323698"/>
            <a:ext cx="2833376" cy="1968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46"/>
          <a:stretch/>
        </p:blipFill>
        <p:spPr>
          <a:xfrm flipV="1">
            <a:off x="0" y="0"/>
            <a:ext cx="3241964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267744" y="924210"/>
            <a:ext cx="352839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TIPOS DE SEGUROS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117544" y="2852936"/>
            <a:ext cx="28144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Automóvel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Fiança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Náutico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Incêndio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de Autos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Agrícola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Residencial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932039" y="2852936"/>
            <a:ext cx="39604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de Responsabilidade Civil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de Equipamentos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de Vida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Empresarial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Seguro Risco de Engenharia</a:t>
            </a:r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dirty="0"/>
              <a:t>Seguro de Garantia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/>
              <a:t>Seguro de Celular</a:t>
            </a:r>
          </a:p>
          <a:p>
            <a:pPr marL="285750" indent="-285750">
              <a:buFont typeface="Wingdings" pitchFamily="2" charset="2"/>
              <a:buChar char="ü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4940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43348"/>
            <a:ext cx="2591437" cy="2112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aixaDeTexto 6"/>
          <p:cNvSpPr txBox="1"/>
          <p:nvPr/>
        </p:nvSpPr>
        <p:spPr>
          <a:xfrm>
            <a:off x="2483768" y="842151"/>
            <a:ext cx="352839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COBERTURA AUTOMÓVEL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469709" y="2235211"/>
            <a:ext cx="2066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Coberturas Básicas: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555776" y="2564904"/>
            <a:ext cx="46805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Colisão, Roubo/ Furto e Incêndio;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Danos a Terceiro;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Danos Corporais e Materiais;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Acidente por Passageiro – Morte e Invalidez;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Assistência 24h básica;</a:t>
            </a:r>
            <a:endParaRPr lang="pt-BR" sz="16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555776" y="422108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Coberturas Adicionais: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627784" y="4590420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Proteção de Vidros;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Carro Extra (7, 15 ou 30 dias)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Blindagem</a:t>
            </a:r>
          </a:p>
        </p:txBody>
      </p:sp>
    </p:spTree>
    <p:extLst>
      <p:ext uri="{BB962C8B-B14F-4D97-AF65-F5344CB8AC3E}">
        <p14:creationId xmlns:p14="http://schemas.microsoft.com/office/powerpoint/2010/main" val="242973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46"/>
          <a:stretch/>
        </p:blipFill>
        <p:spPr>
          <a:xfrm flipV="1">
            <a:off x="0" y="0"/>
            <a:ext cx="3241964" cy="6858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00673"/>
            <a:ext cx="3398662" cy="22616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aixaDeTexto 5"/>
          <p:cNvSpPr txBox="1"/>
          <p:nvPr/>
        </p:nvSpPr>
        <p:spPr>
          <a:xfrm>
            <a:off x="1979712" y="924210"/>
            <a:ext cx="410445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COBERTURAS </a:t>
            </a:r>
          </a:p>
          <a:p>
            <a:pPr algn="ctr"/>
            <a:r>
              <a:rPr lang="pt-BR" sz="3200" dirty="0" smtClean="0">
                <a:latin typeface="Albertus" pitchFamily="34" charset="0"/>
              </a:rPr>
              <a:t>AUTO MULHER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117544" y="3068960"/>
            <a:ext cx="540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Assistência 24h;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Centro Automotivo;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Desconto em Estacionamentos;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Desconto e proteção para cadeirinhas infantis;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/>
              <a:t> </a:t>
            </a:r>
            <a:r>
              <a:rPr lang="pt-BR" dirty="0" smtClean="0"/>
              <a:t>CAR – Centro de Atendimento Rápido;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Ajuda com a documentação e Despachante;</a:t>
            </a:r>
          </a:p>
        </p:txBody>
      </p:sp>
    </p:spTree>
    <p:extLst>
      <p:ext uri="{BB962C8B-B14F-4D97-AF65-F5344CB8AC3E}">
        <p14:creationId xmlns:p14="http://schemas.microsoft.com/office/powerpoint/2010/main" val="384211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503426"/>
            <a:ext cx="3569338" cy="19988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aixaDeTexto 6"/>
          <p:cNvSpPr txBox="1"/>
          <p:nvPr/>
        </p:nvSpPr>
        <p:spPr>
          <a:xfrm>
            <a:off x="1619672" y="842151"/>
            <a:ext cx="424847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lbertus" pitchFamily="34" charset="0"/>
              </a:rPr>
              <a:t>COBERTURA PARA RESIDÊNCIA</a:t>
            </a:r>
            <a:endParaRPr lang="pt-BR" sz="3200" dirty="0">
              <a:latin typeface="Albertus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469709" y="2235211"/>
            <a:ext cx="267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BÁSICO (SIMPLIFICADO)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555776" y="2564904"/>
            <a:ext cx="4680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Incêndio e Explosão;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Subtração de Bens;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Perda ou Pagamento de Aluguel;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Responsabilidade Civil Familiar;</a:t>
            </a:r>
          </a:p>
          <a:p>
            <a:endParaRPr lang="pt-BR" sz="1600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2555776" y="384536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COMPLETO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627784" y="4205406"/>
            <a:ext cx="52565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Incêndio e Explosão;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Subtração de Bens;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Perda ou Pagamento de Aluguel;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Quebra de Vidros;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Danos Elétricos;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Impacto Veículo terrestre e aéreos;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600" dirty="0" smtClean="0"/>
              <a:t>Vendaval, Ciclone, Tornado, Furacão e Queda de Granizo;</a:t>
            </a:r>
          </a:p>
        </p:txBody>
      </p:sp>
    </p:spTree>
    <p:extLst>
      <p:ext uri="{BB962C8B-B14F-4D97-AF65-F5344CB8AC3E}">
        <p14:creationId xmlns:p14="http://schemas.microsoft.com/office/powerpoint/2010/main" val="216299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581</Words>
  <Application>Microsoft Office PowerPoint</Application>
  <PresentationFormat>Apresentação na tela (4:3)</PresentationFormat>
  <Paragraphs>122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</dc:creator>
  <cp:lastModifiedBy>virbo web</cp:lastModifiedBy>
  <cp:revision>19</cp:revision>
  <dcterms:created xsi:type="dcterms:W3CDTF">2020-02-07T17:17:08Z</dcterms:created>
  <dcterms:modified xsi:type="dcterms:W3CDTF">2020-03-25T22:07:39Z</dcterms:modified>
</cp:coreProperties>
</file>